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238" r:id="rId3"/>
    <p:sldId id="1242" r:id="rId4"/>
    <p:sldId id="1292" r:id="rId5"/>
    <p:sldId id="1244" r:id="rId6"/>
    <p:sldId id="1293" r:id="rId7"/>
    <p:sldId id="1254" r:id="rId8"/>
    <p:sldId id="1294" r:id="rId9"/>
    <p:sldId id="1256" r:id="rId10"/>
    <p:sldId id="1266" r:id="rId11"/>
    <p:sldId id="1267" r:id="rId12"/>
    <p:sldId id="1269" r:id="rId13"/>
    <p:sldId id="1270" r:id="rId14"/>
    <p:sldId id="1273" r:id="rId15"/>
    <p:sldId id="1274" r:id="rId16"/>
    <p:sldId id="1275" r:id="rId17"/>
    <p:sldId id="1286" r:id="rId18"/>
    <p:sldId id="1284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原子核与核能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原子核衰变及半衰期</a:t>
            </a:r>
            <a:endParaRPr lang="zh-CN" altLang="en-US" sz="5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的衰变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2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692696"/>
            <a:ext cx="6596380" cy="569595"/>
          </a:xfrm>
          <a:prstGeom prst="rect">
            <a:avLst/>
          </a:prstGeom>
        </p:spPr>
      </p:pic>
      <p:pic>
        <p:nvPicPr>
          <p:cNvPr id="4" name="要点1.EPS" descr="id:2147489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864096" cy="30321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4372082"/>
                  </p:ext>
                </p:extLst>
              </p:nvPr>
            </p:nvGraphicFramePr>
            <p:xfrm>
              <a:off x="334567" y="2552597"/>
              <a:ext cx="11521280" cy="361270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73854">
                      <a:extLst>
                        <a:ext uri="{9D8B030D-6E8A-4147-A177-3AD203B41FA5}">
                          <a16:colId xmlns:a16="http://schemas.microsoft.com/office/drawing/2014/main" val="2042463443"/>
                        </a:ext>
                      </a:extLst>
                    </a:gridCol>
                    <a:gridCol w="4702986">
                      <a:extLst>
                        <a:ext uri="{9D8B030D-6E8A-4147-A177-3AD203B41FA5}">
                          <a16:colId xmlns:a16="http://schemas.microsoft.com/office/drawing/2014/main" val="4063944873"/>
                        </a:ext>
                      </a:extLst>
                    </a:gridCol>
                    <a:gridCol w="4244440">
                      <a:extLst>
                        <a:ext uri="{9D8B030D-6E8A-4147-A177-3AD203B41FA5}">
                          <a16:colId xmlns:a16="http://schemas.microsoft.com/office/drawing/2014/main" val="134348560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215846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衰变方程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Y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𝒁</m:t>
                                  </m:r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Y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7835358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衰变实质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439637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典型实例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𝟐𝟑𝟖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Th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  <m:m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        </m:t>
                                            </m:r>
                                          </m:e>
                                        </m:acc>
                                      </m:e>
                                    </m:mr>
                                  </m:m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𝟗𝟏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𝟐𝟑𝟒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Pa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e>
                                <m:sub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　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760903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质量数守恒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电荷数守恒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044733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4372082"/>
                  </p:ext>
                </p:extLst>
              </p:nvPr>
            </p:nvGraphicFramePr>
            <p:xfrm>
              <a:off x="334567" y="2552597"/>
              <a:ext cx="11521280" cy="361270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73854">
                      <a:extLst>
                        <a:ext uri="{9D8B030D-6E8A-4147-A177-3AD203B41FA5}">
                          <a16:colId xmlns:a16="http://schemas.microsoft.com/office/drawing/2014/main" val="2042463443"/>
                        </a:ext>
                      </a:extLst>
                    </a:gridCol>
                    <a:gridCol w="4702986">
                      <a:extLst>
                        <a:ext uri="{9D8B030D-6E8A-4147-A177-3AD203B41FA5}">
                          <a16:colId xmlns:a16="http://schemas.microsoft.com/office/drawing/2014/main" val="4063944873"/>
                        </a:ext>
                      </a:extLst>
                    </a:gridCol>
                    <a:gridCol w="4244440">
                      <a:extLst>
                        <a:ext uri="{9D8B030D-6E8A-4147-A177-3AD203B41FA5}">
                          <a16:colId xmlns:a16="http://schemas.microsoft.com/office/drawing/2014/main" val="1343485607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β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衰变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2158460"/>
                      </a:ext>
                    </a:extLst>
                  </a:tr>
                  <a:tr h="91890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衰变方程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793" t="-60265" r="-90544" b="-244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1449" t="-60265" r="-287" b="-244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78353589"/>
                      </a:ext>
                    </a:extLst>
                  </a:tr>
                  <a:tr h="79698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衰变实质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793" t="-184733" r="-90544" b="-1816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1449" t="-184733" r="-287" b="-1816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3963713"/>
                      </a:ext>
                    </a:extLst>
                  </a:tr>
                  <a:tr h="79952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典型实例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793" t="-282576" r="-90544" b="-803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1449" t="-282576" r="-287" b="-803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76090300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衰变规律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质量数守恒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电荷数守恒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3044733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7637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56442"/>
                <a:ext cx="11485848" cy="375673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确定衰变次数的方法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方法一：设放射性元素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衰变后，变成稳定的新元素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，则衰变方程为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𝒁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根据质量数守恒和电荷数守恒可列方程：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方法二：因为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衰变对质量数无影响，先由质量数的改变确定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衰变的次数，再根据电荷数的改变确定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衰变的次数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56442"/>
                <a:ext cx="11485848" cy="3756734"/>
              </a:xfrm>
              <a:blipFill>
                <a:blip r:embed="rId2"/>
                <a:stretch>
                  <a:fillRect l="-796" r="-849" b="-29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3475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33968"/>
                <a:ext cx="11485848" cy="124149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经一系列的衰变后变为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，问：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）一共经过几次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衰变和几次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33968"/>
                <a:ext cx="11485848" cy="1241494"/>
              </a:xfrm>
              <a:blipFill>
                <a:blip r:embed="rId2"/>
                <a:stretch>
                  <a:fillRect l="-796" b="-5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93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96568"/>
            <a:ext cx="1068705" cy="3441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>
                <a:spLocks/>
              </p:cNvSpPr>
              <p:nvPr/>
            </p:nvSpPr>
            <p:spPr bwMode="auto">
              <a:xfrm>
                <a:off x="360854" y="2204680"/>
                <a:ext cx="11485848" cy="2903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衰变为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由质量数守恒和电荷数守恒可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238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206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即一共经过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204680"/>
                <a:ext cx="11485848" cy="2903487"/>
              </a:xfrm>
              <a:prstGeom prst="rect">
                <a:avLst/>
              </a:prstGeom>
              <a:blipFill>
                <a:blip r:embed="rId4"/>
                <a:stretch>
                  <a:fillRect l="-796" r="-849" b="-16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893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2412129"/>
            <a:ext cx="798830" cy="28448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12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8</a:t>
            </a:r>
            <a:r>
              <a:rPr lang="zh-CN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zh-CN" altLang="en-US"/>
          </a:p>
        </p:txBody>
      </p:sp>
      <p:pic>
        <p:nvPicPr>
          <p:cNvPr id="7" name="24答案.EPS" descr="id:214748933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5175592"/>
            <a:ext cx="792088" cy="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7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34152"/>
                <a:ext cx="11485848" cy="61484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相比，质子数和中子数各减少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多少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34152"/>
                <a:ext cx="11485848" cy="614848"/>
              </a:xfrm>
              <a:blipFill>
                <a:blip r:embed="rId2"/>
                <a:stretch>
                  <a:fillRect l="-796" b="-21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>
                <a:spLocks/>
              </p:cNvSpPr>
              <p:nvPr/>
            </p:nvSpPr>
            <p:spPr bwMode="auto">
              <a:xfrm>
                <a:off x="360854" y="1683450"/>
                <a:ext cx="11485848" cy="1241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每发生一次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质子数和中子数均减少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每发生一次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中子数减少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而质子数增加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质子数减少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中子数减少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683450"/>
                <a:ext cx="11485848" cy="1241494"/>
              </a:xfrm>
              <a:prstGeom prst="rect">
                <a:avLst/>
              </a:prstGeom>
              <a:blipFill>
                <a:blip r:embed="rId3"/>
                <a:stretch>
                  <a:fillRect l="-796" r="-849" b="-44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89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890899"/>
            <a:ext cx="798830" cy="28448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10</a:t>
            </a:r>
            <a:r>
              <a:rPr lang="zh-CN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933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3015536"/>
            <a:ext cx="792088" cy="28193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37041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）写出这一衰变过程的方程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1"/>
              <p:cNvSpPr txBox="1">
                <a:spLocks/>
              </p:cNvSpPr>
              <p:nvPr/>
            </p:nvSpPr>
            <p:spPr bwMode="auto">
              <a:xfrm>
                <a:off x="360854" y="3893057"/>
                <a:ext cx="11485848" cy="832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893057"/>
                <a:ext cx="11485848" cy="832087"/>
              </a:xfrm>
              <a:prstGeom prst="rect">
                <a:avLst/>
              </a:prstGeom>
              <a:blipFill>
                <a:blip r:embed="rId6"/>
                <a:stretch>
                  <a:fillRect b="-88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893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271681"/>
            <a:ext cx="798830" cy="2844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内容占位符 1"/>
              <p:cNvSpPr txBox="1">
                <a:spLocks/>
              </p:cNvSpPr>
              <p:nvPr/>
            </p:nvSpPr>
            <p:spPr bwMode="auto">
              <a:xfrm>
                <a:off x="360854" y="4613137"/>
                <a:ext cx="11485848" cy="832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𝟐𝟎𝟔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Pb</a:t>
                </a:r>
                <a:r>
                  <a:rPr lang="zh-CN" altLang="zh-CN" b="1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He</a:t>
                </a:r>
                <a:r>
                  <a:rPr lang="zh-CN" altLang="zh-CN" b="1">
                    <a:solidFill>
                      <a:srgbClr val="FF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6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e</a:t>
                </a:r>
                <a:endParaRPr lang="zh-CN" altLang="en-US"/>
              </a:p>
            </p:txBody>
          </p:sp>
        </mc:Choice>
        <mc:Fallback>
          <p:sp>
            <p:nvSpPr>
              <p:cNvPr id="11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613137"/>
                <a:ext cx="11485848" cy="832087"/>
              </a:xfrm>
              <a:prstGeom prst="rect">
                <a:avLst/>
              </a:prstGeom>
              <a:blipFill>
                <a:blip r:embed="rId7"/>
                <a:stretch>
                  <a:fillRect b="-88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24答案.EPS" descr="id:214748933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997863"/>
            <a:ext cx="792088" cy="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半衰期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）不同元素的半衰期不同，半衰期越大，衰变越慢，半衰期越小，衰变越快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）半衰期是一个统计规律，是对大量的原子核衰变规律的总结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对于一个特定的原子核，无法确定它何时发生衰变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半衰期是放射性元素的性质，只与原子核本身的性质有关，与物理和化学状态无关，即一种放射性元素，不管它是以单质的形式存在，还是与其他元素形成化合物，或者对它施加压力、提高温度，都不能改变它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半衰期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3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31360"/>
            <a:ext cx="912495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80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72292"/>
                <a:ext cx="11485848" cy="22567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）半衰期公式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分别表示衰变前的原子数和质量，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分别表示衰变后的尚未发生衰变的原子数和质量，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表示衰变时间，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表示半衰期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如图所示为放射性元素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𝟖𝟔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𝟐𝟐𝟐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的衰变曲线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72292"/>
                <a:ext cx="11485848" cy="2256708"/>
              </a:xfrm>
              <a:blipFill>
                <a:blip r:embed="rId2"/>
                <a:stretch>
                  <a:fillRect l="-796" r="-849" b="-4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a371.jpg" descr="id:21474920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982" y="3861048"/>
            <a:ext cx="3953510" cy="218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48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发生放射性衰变成为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，半衰期约为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5 700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已知植物存活期间，其体内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的比例不变；生命活动结束后，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的比例持续减少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现通过测量得知，某古木样品中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的比例正好是现代植物所制样品的二分之一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则下列说法中正确的是（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该古木的年代距今约为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具有相同的中子数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衰变为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的过程中放出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增加样品测量环境的压强将加速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的衰变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3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2138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68760"/>
                <a:ext cx="11485848" cy="311367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古木样品中 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的比例是现代植物所制样品的二分之一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根据半衰期的定义可知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该古木的年代距今约为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同位素具有相同的质子数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不同的中子数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的衰变方程为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所以此衰变过程放出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射线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放射性元素的半衰期与核内部自身因素有关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与原子所处的化学状态和外部条件无关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68760"/>
                <a:ext cx="11485848" cy="3113673"/>
              </a:xfrm>
              <a:blipFill>
                <a:blip r:embed="rId2"/>
                <a:stretch>
                  <a:fillRect l="-796" r="-849" b="-13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76209"/>
            <a:ext cx="798830" cy="28448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1168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AC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3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552390"/>
            <a:ext cx="792088" cy="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4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03368"/>
            <a:ext cx="11521280" cy="40138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测年技术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的半衰期为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简单来说就是约每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的量会降为原有的一半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具有和其他碳原子相同的化学性质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因此参加自然界碳的交换循环运动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由于生物体与大气经常发生交换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因此衰变掉的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可经常获得补充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因此活的生物体中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的浓度和外界基本一致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一旦生物体死亡后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其体内的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一直衰变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却得不到补充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科学家就是利用这一规律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以现代 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的放射水平作为标准与测量标本中的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相比较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由此推算出含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的动植物死亡或停止交换的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拓展.EPS" descr="id:2147492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00808"/>
            <a:ext cx="1034008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7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的衰变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原子核因释放出像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这样的射线（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粒子流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）而转变成新核的变化称为原子核的衰变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衰变分类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衰变：放出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粒子的衰变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衰变：放出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764704"/>
            <a:ext cx="5804910" cy="501645"/>
          </a:xfrm>
          <a:prstGeom prst="rect">
            <a:avLst/>
          </a:prstGeom>
        </p:spPr>
      </p:pic>
      <p:pic>
        <p:nvPicPr>
          <p:cNvPr id="4" name="知识点1.EPS" descr="id:21474892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116965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03099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典型衰变方程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𝟐𝟑𝟖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zh-CN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𝟗𝟎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⃗"/>
                                  <m:ctrlPr>
                                    <a:rPr lang="zh-CN" altLang="zh-CN" b="1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  </m:t>
                                  </m:r>
                                </m:e>
                              </m:acc>
                            </m:e>
                          </m:mr>
                        </m:m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𝟗𝟏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𝟐𝟑𝟒</m:t>
                        </m:r>
                      </m:sup>
                    </m:sSubSup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Pa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zh-CN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e>
                      <m:sub>
                        <m: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𝝂</m:t>
                        </m:r>
                      </m:e>
                    </m:bar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𝝂</m:t>
                        </m:r>
                      </m:e>
                    </m:bar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为反中微子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不带电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静止质量几乎为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衰变规律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）原子核衰变时，电荷数和质量数都守恒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）在原子核衰变过程中产生的新核，有些处于激发态，这些不稳定的激发态会辐射出光子（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射线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）而变成稳定的状态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而在自然界中，放射性元素往往要经历一系列的衰变，直到变为一种稳定的非放射性元素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为止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03099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181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348880"/>
            <a:ext cx="11521280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原子核衰变时质量数守恒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但不是质量守恒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存在质量减少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也叫质量亏损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85229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9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3477085"/>
            <a:ext cx="3312368" cy="8640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0229"/>
                <a:ext cx="11485848" cy="450700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衰变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的快慢</a:t>
                </a:r>
                <a:r>
                  <a:rPr lang="en-US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半衰期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）定义：放射性元素的原子核有半数发生衰变需要的时间称为半衰期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）决定因素：元素半衰期的长短只由原子核自身因素决定，一般与原子核所处的物理、化学状态无关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不同元素的放射性半衰期一般不同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）半衰期公式：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）应用：利用半衰期非常稳定这一特点，可以通过测量某放射线元素的衰变程度来推断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0229"/>
                <a:ext cx="11485848" cy="4507003"/>
              </a:xfrm>
              <a:blipFill>
                <a:blip r:embed="rId3"/>
                <a:stretch>
                  <a:fillRect l="-796" r="-849" b="-2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2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172829"/>
            <a:ext cx="1161415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0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348880"/>
            <a:ext cx="11521280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半衰期描述的是大量原子核发生衰变的统计规律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只对大量原子核衰变有意义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对少数原子核衰变没有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85229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7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放射性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放射性在工业、农业、医疗卫生和科学研究等许多领域已得到了广泛应用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）对于任何含碳物质，只要测定剩余的放射性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的含量，就可推断其年代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）如果在某种元素里掺进一些该元素的放射性同位素，用仪器探测它放出的射线，就可查明这种元素的行踪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人们把具有这种用途的放射性同位素称为示踪原子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在医疗上，医生给病人口服或静脉注射某种放射性示踪剂，观察病人内脏器官是否发生病变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射线照射种子，可使种子内的遗传物质发生变异，培育出新的优良品种；制作放射性同位素电池；进行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探伤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89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33567"/>
            <a:ext cx="1174298" cy="3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22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348880"/>
            <a:ext cx="11521280" cy="7920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人工放射性同位素半衰期比较短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而且强度容易控制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使用更广泛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Z.EPS" descr="id:2147489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585229"/>
            <a:ext cx="1539041" cy="30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86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放射性污染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和防护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）过量的放射线会对环境造成污染，对人类和自然界产生破坏作用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放射性污染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主要来自核爆炸、核泄漏和医疗照射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在核电站、医院等地方，都设有辐射警示标志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）核爆炸在最初几秒钟辐射出来的是强烈的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射线和中子流，这些射线具有很强的穿透能力，对人体和其他生物体有很强的杀伤作用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）为了避免放射线的伤害，人们要尽量减少受辐射的时间，同时采取必要的防范措施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在放射源与人体之间加屏蔽物能起到防护作用，铅的屏蔽作用最好，水、水泥等也常用作屏蔽物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）在自然界和日常生活中，宇宙射线、矿石、食物等都可能有一定的放射性，应该注意监测，防止它们的辐射超过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安全标准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892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205865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8098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620</Words>
  <Application>Microsoft Office PowerPoint</Application>
  <PresentationFormat>自定义</PresentationFormat>
  <Paragraphs>79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583</cp:revision>
  <dcterms:created xsi:type="dcterms:W3CDTF">2020-11-06T05:24:00Z</dcterms:created>
  <dcterms:modified xsi:type="dcterms:W3CDTF">2025-11-03T07:57:23Z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